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9"/>
  </p:notesMasterIdLst>
  <p:sldIdLst>
    <p:sldId id="275" r:id="rId2"/>
    <p:sldId id="280" r:id="rId3"/>
    <p:sldId id="287" r:id="rId4"/>
    <p:sldId id="282" r:id="rId5"/>
    <p:sldId id="283" r:id="rId6"/>
    <p:sldId id="285" r:id="rId7"/>
    <p:sldId id="28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BFBC39C-C3B3-3A78-97C0-87300DED3655}" name="Ryan C. Hickox" initials="RH" userId="S::d39518w@dartmouth.edu::21319e4c-1a6c-444c-ae29-5ed5e1a2a768" providerId="AD"/>
  <p188:author id="{C7FA31D5-404B-0955-1423-88FE2FB911A2}" name="Mary B. Nyhan" initials="MN" userId="S::f0029nq@dartmouth.edu::85c68956-32a9-4aa5-bb79-305225446d3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73"/>
    <p:restoredTop sz="94672"/>
  </p:normalViewPr>
  <p:slideViewPr>
    <p:cSldViewPr snapToGrid="0">
      <p:cViewPr varScale="1">
        <p:scale>
          <a:sx n="120" d="100"/>
          <a:sy n="120" d="100"/>
        </p:scale>
        <p:origin x="32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EA18D-85B5-5942-9CF2-BCCC1AC12065}" type="datetimeFigureOut">
              <a:rPr lang="en-US" smtClean="0"/>
              <a:t>4/3/26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5EC2B7-8D95-4047-8504-6B3FCBF60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537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Yes to name houses, does not preclude outside of pilot</a:t>
            </a:r>
          </a:p>
          <a:p>
            <a:endParaRPr lang="en-US"/>
          </a:p>
          <a:p>
            <a:r>
              <a:rPr lang="en-US"/>
              <a:t>May move houses, gives some agency/choice</a:t>
            </a:r>
          </a:p>
          <a:p>
            <a:r>
              <a:rPr lang="en-US"/>
              <a:t>	want to build meaningful house connections, for faculty and students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5EC2B7-8D95-4047-8504-6B3FCBF6091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300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86328-E5F4-BDFA-DFBD-8980D5571B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DC6F31-CBF3-8B68-673F-5ED53A9402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15A126-064A-E492-662F-FDDF0EFFD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56937-E6B5-3B4F-A76E-0D98173B80F6}" type="datetimeFigureOut">
              <a:rPr lang="en-US" smtClean="0"/>
              <a:t>4/3/26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BE2010-BFB4-05D4-A61B-65ABFD95D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EEAA77-1B30-EABA-60DF-E268FA208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63B67-15A2-3A47-8630-67EBB5803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129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EED8B-B6B3-E32A-6162-359B41DDB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739877-7AF3-F838-F905-C1BD5EBE8D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41D89E-A34F-D3D8-4CCA-E4E57B321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56937-E6B5-3B4F-A76E-0D98173B80F6}" type="datetimeFigureOut">
              <a:rPr lang="en-US" smtClean="0"/>
              <a:t>4/3/26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4EF683-2D99-30E8-20A5-728C51B3C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C8B2C5-5774-528D-A6F8-E9CA529E6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63B67-15A2-3A47-8630-67EBB5803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734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62F2FA3-3BEE-E6BA-7F84-E46390A978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FE26E6-0997-413E-745A-D3EA9BD940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7E7E75-37C4-FA35-4E67-432D1552C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56937-E6B5-3B4F-A76E-0D98173B80F6}" type="datetimeFigureOut">
              <a:rPr lang="en-US" smtClean="0"/>
              <a:t>4/3/26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CB97E-3C46-F10C-861D-3A82ED223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C797D-7428-DC57-F629-2E8BF82AC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63B67-15A2-3A47-8630-67EBB5803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46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C3F52-4AEA-7B9E-204F-22FBA9CDC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B3C23A-475B-8292-54A4-E4BC0D0008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A6691A-1A0F-E217-384B-5AC9FB2DB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56937-E6B5-3B4F-A76E-0D98173B80F6}" type="datetimeFigureOut">
              <a:rPr lang="en-US" smtClean="0"/>
              <a:t>4/3/26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5D3A1C-8699-D983-C12E-A7F543619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B04698-AD3E-99EF-4EC7-4667EA3E4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63B67-15A2-3A47-8630-67EBB5803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853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47472-9897-3906-6501-4B2802CBE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E4526C-EE30-E666-08B3-33890932DA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E53A5B-3E2B-7B21-528A-C9C4DF3E8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56937-E6B5-3B4F-A76E-0D98173B80F6}" type="datetimeFigureOut">
              <a:rPr lang="en-US" smtClean="0"/>
              <a:t>4/3/26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323579-13BB-9EE5-FEDF-BE358B8E6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33750B-3D12-280B-32A3-F419B806F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63B67-15A2-3A47-8630-67EBB5803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313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CA808-91C3-3A79-1F2D-BFB7C5EFD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0C79AD-9B7F-0641-2DEB-4584256099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79F14F-E229-AF0C-4E36-CF5628F823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03A50F-4658-17E8-E1BA-F142EBF1C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56937-E6B5-3B4F-A76E-0D98173B80F6}" type="datetimeFigureOut">
              <a:rPr lang="en-US" smtClean="0"/>
              <a:t>4/3/26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2E8F6E-81CD-DCFE-E3F1-538F7FEF0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8C4DD1-274A-F272-EB3C-5E8A7DCB4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63B67-15A2-3A47-8630-67EBB5803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4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35A45-027E-7C1E-ED15-D81BDEDBE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A13A71-849F-BF30-35EE-8EABEE8FC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CD1646-FDB7-1FB0-AE9D-71DB3CB5DF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AB3F1F-0753-4136-F52A-B1BB8B4001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CB6884-3E06-33BA-2027-D669A17E76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9454F2-6B26-8F8F-4301-51D39761B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56937-E6B5-3B4F-A76E-0D98173B80F6}" type="datetimeFigureOut">
              <a:rPr lang="en-US" smtClean="0"/>
              <a:t>4/3/26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B00822-149A-8569-A944-BFD6E6384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5E1891-304C-4CB1-21CA-B72AFC6FE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63B67-15A2-3A47-8630-67EBB5803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547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60840-E058-48BD-4C45-1D8FC5A39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EFC33B-0251-CD90-4B05-6D98121DB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56937-E6B5-3B4F-A76E-0D98173B80F6}" type="datetimeFigureOut">
              <a:rPr lang="en-US" smtClean="0"/>
              <a:t>4/3/26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BA2FA5-D164-0A76-763F-EAE7E4636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0902FD-77AF-B573-1F98-DD19ECF80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63B67-15A2-3A47-8630-67EBB5803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482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B9B1EA-1EC8-E809-699F-CDA58F908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56937-E6B5-3B4F-A76E-0D98173B80F6}" type="datetimeFigureOut">
              <a:rPr lang="en-US" smtClean="0"/>
              <a:t>4/3/26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654BBD-5DCD-E816-4817-A0867BD26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ECAE87-4251-6E0B-C335-40E020E87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63B67-15A2-3A47-8630-67EBB5803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405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955D6-BBB6-A51E-C5BC-4301AD710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1D8B16-3725-0782-9863-988D09ABF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99F9A1-429E-6941-5DBF-4CD207D04C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746781-0766-67D2-EF29-EB5550B68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56937-E6B5-3B4F-A76E-0D98173B80F6}" type="datetimeFigureOut">
              <a:rPr lang="en-US" smtClean="0"/>
              <a:t>4/3/26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BD12FF-B68E-2432-6046-B784867B5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5323C2-10B1-24BA-FC43-35B7B40D9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63B67-15A2-3A47-8630-67EBB5803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515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AAA20-2E16-6AC1-0300-BAD1C73C1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8405A9-8F61-459F-ACB9-96EF2CFC8B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4E95D0-6120-3F23-3038-CE0A500324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851386-505D-707D-25DD-6C4B4D346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56937-E6B5-3B4F-A76E-0D98173B80F6}" type="datetimeFigureOut">
              <a:rPr lang="en-US" smtClean="0"/>
              <a:t>4/3/26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980EA7-AD1C-3928-869F-DB7CB7453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0D34FD-2E63-EFFA-B7A4-05B712CA6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63B67-15A2-3A47-8630-67EBB5803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30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ACF5FE-D399-CD59-9336-7D7617C5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0923BE-C305-FD98-2191-DBDBF74D3C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0FED48-983D-D544-C65E-3E39DAAEB7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856937-E6B5-3B4F-A76E-0D98173B80F6}" type="datetimeFigureOut">
              <a:rPr lang="en-US" smtClean="0"/>
              <a:t>4/3/26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478211-AAC1-FC0C-C49B-6A22090695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FEB788-4850-3DCD-98F0-353187E99F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563B67-15A2-3A47-8630-67EBB580364A}" type="slidenum">
              <a:rPr lang="en-US" smtClean="0"/>
              <a:t>‹#›</a:t>
            </a:fld>
            <a:endParaRPr lang="en-US"/>
          </a:p>
        </p:txBody>
      </p:sp>
      <p:sp>
        <p:nvSpPr>
          <p:cNvPr id="1001" name="AccentBar"/>
          <p:cNvSpPr/>
          <p:nvPr userDrawn="1"/>
        </p:nvSpPr>
        <p:spPr>
          <a:xfrm>
            <a:off x="0" y="6583050"/>
            <a:ext cx="12192000" cy="274320"/>
          </a:xfrm>
          <a:prstGeom prst="rect">
            <a:avLst/>
          </a:prstGeom>
          <a:solidFill>
            <a:srgbClr val="00693E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02" name="GoldLine"/>
          <p:cNvSpPr/>
          <p:nvPr userDrawn="1"/>
        </p:nvSpPr>
        <p:spPr>
          <a:xfrm>
            <a:off x="0" y="6548438"/>
            <a:ext cx="12192000" cy="34612"/>
          </a:xfrm>
          <a:prstGeom prst="rect">
            <a:avLst/>
          </a:prstGeom>
          <a:solidFill>
            <a:srgbClr val="C4A35A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026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E3A2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2C5F4A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2C5F4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2C5F4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C5F4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C5F4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31488CF-4439-7D4B-B56D-CA87F00E49EF}"/>
              </a:ext>
            </a:extLst>
          </p:cNvPr>
          <p:cNvSpPr txBox="1"/>
          <p:nvPr/>
        </p:nvSpPr>
        <p:spPr>
          <a:xfrm>
            <a:off x="762000" y="1905000"/>
            <a:ext cx="10668000" cy="1323439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en-US" sz="4000" b="1" dirty="0">
                <a:solidFill>
                  <a:srgbClr val="1E3A2F"/>
                </a:solidFill>
                <a:latin typeface="Georgia"/>
              </a:rPr>
              <a:t>Faculty Liberal Arts Advisor Pilot Program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64047F-C617-2342-8BC5-B95AF9ACB3B9}"/>
              </a:ext>
            </a:extLst>
          </p:cNvPr>
          <p:cNvSpPr txBox="1"/>
          <p:nvPr/>
        </p:nvSpPr>
        <p:spPr>
          <a:xfrm>
            <a:off x="762000" y="3683000"/>
            <a:ext cx="10668000" cy="707886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en-US" sz="2000" dirty="0">
                <a:solidFill>
                  <a:srgbClr val="2C5F4A"/>
                </a:solidFill>
                <a:latin typeface="Calibri"/>
                <a:cs typeface="Calibri"/>
              </a:rPr>
              <a:t>Informational Session  |  April 3, 2026</a:t>
            </a:r>
          </a:p>
          <a:p>
            <a:pPr algn="l"/>
            <a:r>
              <a:rPr lang="en-US" sz="2000" dirty="0">
                <a:solidFill>
                  <a:srgbClr val="2C5F4A"/>
                </a:solidFill>
                <a:latin typeface="Calibri"/>
                <a:cs typeface="Calibri"/>
              </a:rPr>
              <a:t>School of Arts &amp; Sciences  |  Dartmouth College</a:t>
            </a:r>
          </a:p>
        </p:txBody>
      </p:sp>
    </p:spTree>
    <p:extLst>
      <p:ext uri="{BB962C8B-B14F-4D97-AF65-F5344CB8AC3E}">
        <p14:creationId xmlns:p14="http://schemas.microsoft.com/office/powerpoint/2010/main" val="785230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tatCard200"/>
          <p:cNvSpPr/>
          <p:nvPr/>
        </p:nvSpPr>
        <p:spPr>
          <a:xfrm>
            <a:off x="722887" y="1256789"/>
            <a:ext cx="2560000" cy="23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00693E"/>
            </a:solidFill>
          </a:ln>
        </p:spPr>
        <p:txBody>
          <a:bodyPr wrap="square" lIns="137160" tIns="91440" rIns="137160" bIns="91440" anchor="t"/>
          <a:lstStyle/>
          <a:p>
            <a:pPr algn="ctr">
              <a:buNone/>
            </a:pPr>
            <a:r>
              <a:rPr lang="en-US" sz="4000" b="1" dirty="0">
                <a:solidFill>
                  <a:srgbClr val="00693E"/>
                </a:solidFill>
                <a:latin typeface="Georgia"/>
              </a:rPr>
              <a:t>~33%</a:t>
            </a:r>
          </a:p>
          <a:p>
            <a:pPr algn="ctr">
              <a:buNone/>
            </a:pPr>
            <a:endParaRPr lang="en-US" sz="1600" dirty="0">
              <a:solidFill>
                <a:srgbClr val="2C5F4A"/>
              </a:solidFill>
              <a:latin typeface="Calibri"/>
            </a:endParaRPr>
          </a:p>
          <a:p>
            <a:pPr algn="ctr">
              <a:buNone/>
            </a:pPr>
            <a:r>
              <a:rPr lang="en-US" sz="1600" dirty="0">
                <a:solidFill>
                  <a:srgbClr val="2C5F4A"/>
                </a:solidFill>
                <a:latin typeface="Calibri"/>
              </a:rPr>
              <a:t>of students report satisfaction with pre-major advising—a 25-year trend</a:t>
            </a:r>
          </a:p>
        </p:txBody>
      </p:sp>
      <p:sp>
        <p:nvSpPr>
          <p:cNvPr id="201" name="StatCard201"/>
          <p:cNvSpPr/>
          <p:nvPr/>
        </p:nvSpPr>
        <p:spPr>
          <a:xfrm>
            <a:off x="3472887" y="1285151"/>
            <a:ext cx="2560000" cy="23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C4A35A"/>
            </a:solidFill>
          </a:ln>
        </p:spPr>
        <p:txBody>
          <a:bodyPr wrap="square" lIns="137160" tIns="91440" rIns="137160" bIns="91440" anchor="t"/>
          <a:lstStyle/>
          <a:p>
            <a:pPr algn="ctr">
              <a:buNone/>
            </a:pPr>
            <a:r>
              <a:rPr lang="en-US" sz="4000" b="1" dirty="0">
                <a:solidFill>
                  <a:srgbClr val="C4A35A"/>
                </a:solidFill>
                <a:latin typeface="Georgia"/>
              </a:rPr>
              <a:t>~50%</a:t>
            </a:r>
          </a:p>
          <a:p>
            <a:pPr algn="ctr">
              <a:buNone/>
            </a:pPr>
            <a:endParaRPr lang="en-US" sz="1600" dirty="0">
              <a:solidFill>
                <a:srgbClr val="2C5F4A"/>
              </a:solidFill>
              <a:latin typeface="Calibri"/>
            </a:endParaRPr>
          </a:p>
          <a:p>
            <a:pPr algn="ctr">
              <a:buNone/>
            </a:pPr>
            <a:r>
              <a:rPr lang="en-US" sz="1600" dirty="0">
                <a:solidFill>
                  <a:srgbClr val="2C5F4A"/>
                </a:solidFill>
                <a:latin typeface="Calibri"/>
              </a:rPr>
              <a:t>of interest-based advisor matches are non-exact</a:t>
            </a:r>
          </a:p>
        </p:txBody>
      </p:sp>
      <p:sp>
        <p:nvSpPr>
          <p:cNvPr id="202" name="StatCard202"/>
          <p:cNvSpPr/>
          <p:nvPr/>
        </p:nvSpPr>
        <p:spPr>
          <a:xfrm>
            <a:off x="6222887" y="1256789"/>
            <a:ext cx="2560000" cy="23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D4785C"/>
            </a:solidFill>
          </a:ln>
        </p:spPr>
        <p:txBody>
          <a:bodyPr wrap="square" lIns="137160" tIns="91440" rIns="137160" bIns="91440" anchor="t"/>
          <a:lstStyle/>
          <a:p>
            <a:pPr algn="ctr">
              <a:buNone/>
            </a:pPr>
            <a:r>
              <a:rPr lang="en-US" sz="4000" b="1" dirty="0">
                <a:solidFill>
                  <a:srgbClr val="D4785C"/>
                </a:solidFill>
                <a:latin typeface="Georgia"/>
              </a:rPr>
              <a:t>0</a:t>
            </a:r>
          </a:p>
          <a:p>
            <a:pPr algn="ctr">
              <a:buNone/>
            </a:pPr>
            <a:endParaRPr lang="en-US" sz="1600" dirty="0">
              <a:solidFill>
                <a:srgbClr val="2C5F4A"/>
              </a:solidFill>
              <a:latin typeface="Calibri"/>
            </a:endParaRPr>
          </a:p>
          <a:p>
            <a:pPr algn="ctr">
              <a:buNone/>
            </a:pPr>
            <a:r>
              <a:rPr lang="en-US" sz="1600" dirty="0">
                <a:solidFill>
                  <a:srgbClr val="2C5F4A"/>
                </a:solidFill>
                <a:latin typeface="Calibri"/>
              </a:rPr>
              <a:t>peer institutions support interest-based pre-major advising as best practice</a:t>
            </a:r>
          </a:p>
        </p:txBody>
      </p:sp>
      <p:sp>
        <p:nvSpPr>
          <p:cNvPr id="203" name="StatCard203"/>
          <p:cNvSpPr/>
          <p:nvPr/>
        </p:nvSpPr>
        <p:spPr>
          <a:xfrm>
            <a:off x="8972887" y="1256789"/>
            <a:ext cx="2560000" cy="23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3E7A6E"/>
            </a:solidFill>
          </a:ln>
        </p:spPr>
        <p:txBody>
          <a:bodyPr wrap="square" lIns="137160" tIns="91440" rIns="137160" bIns="91440" anchor="t"/>
          <a:lstStyle/>
          <a:p>
            <a:pPr algn="ctr">
              <a:buNone/>
            </a:pPr>
            <a:r>
              <a:rPr lang="en-US" sz="3200" b="1" dirty="0">
                <a:solidFill>
                  <a:srgbClr val="3E7A6E"/>
                </a:solidFill>
                <a:latin typeface="Georgia"/>
              </a:rPr>
              <a:t>~70-80%</a:t>
            </a:r>
          </a:p>
          <a:p>
            <a:pPr algn="ctr">
              <a:buNone/>
            </a:pPr>
            <a:endParaRPr lang="en-US" sz="1600" dirty="0">
              <a:solidFill>
                <a:srgbClr val="2C5F4A"/>
              </a:solidFill>
              <a:latin typeface="Calibri"/>
            </a:endParaRPr>
          </a:p>
          <a:p>
            <a:pPr algn="ctr">
              <a:buNone/>
            </a:pPr>
            <a:r>
              <a:rPr lang="en-US" sz="1600" dirty="0">
                <a:solidFill>
                  <a:srgbClr val="2C5F4A"/>
                </a:solidFill>
                <a:latin typeface="Calibri"/>
              </a:rPr>
              <a:t>of students are matched to their House Community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693E71F-3C6F-F045-A569-3ECFA0DBA5C8}"/>
              </a:ext>
            </a:extLst>
          </p:cNvPr>
          <p:cNvSpPr txBox="1"/>
          <p:nvPr/>
        </p:nvSpPr>
        <p:spPr>
          <a:xfrm>
            <a:off x="457200" y="452429"/>
            <a:ext cx="11277600" cy="584775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en-US" sz="3200" b="1" dirty="0">
                <a:solidFill>
                  <a:srgbClr val="1E3A2F"/>
                </a:solidFill>
                <a:latin typeface="Georgia"/>
              </a:rPr>
              <a:t>Why Rethink Pre-Major Advising at Dartmouth?</a:t>
            </a:r>
          </a:p>
        </p:txBody>
      </p:sp>
      <p:sp>
        <p:nvSpPr>
          <p:cNvPr id="3" name="StatCard203">
            <a:extLst>
              <a:ext uri="{FF2B5EF4-FFF2-40B4-BE49-F238E27FC236}">
                <a16:creationId xmlns:a16="http://schemas.microsoft.com/office/drawing/2014/main" id="{1373520E-6CB0-92B6-A164-95F8755B722E}"/>
              </a:ext>
            </a:extLst>
          </p:cNvPr>
          <p:cNvSpPr/>
          <p:nvPr/>
        </p:nvSpPr>
        <p:spPr>
          <a:xfrm>
            <a:off x="8972887" y="3695479"/>
            <a:ext cx="2560000" cy="23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3E7A6E"/>
            </a:solidFill>
          </a:ln>
        </p:spPr>
        <p:txBody>
          <a:bodyPr wrap="square" lIns="137160" tIns="91440" rIns="137160" bIns="91440" anchor="t"/>
          <a:lstStyle/>
          <a:p>
            <a:pPr algn="ctr">
              <a:buNone/>
            </a:pPr>
            <a:r>
              <a:rPr lang="en-US" sz="3200" b="1" dirty="0">
                <a:solidFill>
                  <a:srgbClr val="3E7A6E"/>
                </a:solidFill>
                <a:latin typeface="Georgia"/>
              </a:rPr>
              <a:t>Untapped</a:t>
            </a:r>
          </a:p>
          <a:p>
            <a:pPr algn="ctr">
              <a:buNone/>
            </a:pPr>
            <a:endParaRPr lang="en-US" sz="1600" dirty="0">
              <a:solidFill>
                <a:srgbClr val="2C5F4A"/>
              </a:solidFill>
              <a:latin typeface="Calibri"/>
            </a:endParaRPr>
          </a:p>
          <a:p>
            <a:pPr algn="ctr">
              <a:buNone/>
            </a:pPr>
            <a:r>
              <a:rPr lang="en-US" sz="1600" dirty="0">
                <a:solidFill>
                  <a:srgbClr val="2C5F4A"/>
                </a:solidFill>
                <a:latin typeface="Calibri"/>
              </a:rPr>
              <a:t>House Communities offer a rich site for academic advising and for building intellectual community</a:t>
            </a:r>
          </a:p>
        </p:txBody>
      </p:sp>
      <p:sp>
        <p:nvSpPr>
          <p:cNvPr id="4" name="StatCard202">
            <a:extLst>
              <a:ext uri="{FF2B5EF4-FFF2-40B4-BE49-F238E27FC236}">
                <a16:creationId xmlns:a16="http://schemas.microsoft.com/office/drawing/2014/main" id="{5759A2C6-481E-EFAB-5C90-B9BB0A73349E}"/>
              </a:ext>
            </a:extLst>
          </p:cNvPr>
          <p:cNvSpPr/>
          <p:nvPr/>
        </p:nvSpPr>
        <p:spPr>
          <a:xfrm>
            <a:off x="6222887" y="3695479"/>
            <a:ext cx="2560000" cy="23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D4785C"/>
            </a:solidFill>
          </a:ln>
        </p:spPr>
        <p:txBody>
          <a:bodyPr wrap="square" lIns="137160" tIns="91440" rIns="137160" bIns="91440" anchor="t"/>
          <a:lstStyle/>
          <a:p>
            <a:pPr algn="ctr">
              <a:buNone/>
            </a:pPr>
            <a:r>
              <a:rPr lang="en-US" sz="3200" b="1" dirty="0">
                <a:solidFill>
                  <a:srgbClr val="D4785C"/>
                </a:solidFill>
                <a:latin typeface="Georgia"/>
              </a:rPr>
              <a:t>Liberal Arts</a:t>
            </a:r>
          </a:p>
          <a:p>
            <a:pPr algn="ctr">
              <a:buNone/>
            </a:pPr>
            <a:endParaRPr lang="en-US" sz="1600" dirty="0">
              <a:solidFill>
                <a:srgbClr val="2C5F4A"/>
              </a:solidFill>
              <a:latin typeface="Calibri"/>
            </a:endParaRPr>
          </a:p>
          <a:p>
            <a:pPr algn="ctr">
              <a:buNone/>
            </a:pPr>
            <a:r>
              <a:rPr lang="en-US" sz="1600" dirty="0">
                <a:solidFill>
                  <a:srgbClr val="2C5F4A"/>
                </a:solidFill>
                <a:latin typeface="Calibri"/>
              </a:rPr>
              <a:t>Dartmouth intentionally messages exploring the liberal arts</a:t>
            </a:r>
          </a:p>
        </p:txBody>
      </p:sp>
      <p:sp>
        <p:nvSpPr>
          <p:cNvPr id="5" name="StatCard201">
            <a:extLst>
              <a:ext uri="{FF2B5EF4-FFF2-40B4-BE49-F238E27FC236}">
                <a16:creationId xmlns:a16="http://schemas.microsoft.com/office/drawing/2014/main" id="{F3E382AD-7445-2E76-33CB-79F51B65896A}"/>
              </a:ext>
            </a:extLst>
          </p:cNvPr>
          <p:cNvSpPr/>
          <p:nvPr/>
        </p:nvSpPr>
        <p:spPr>
          <a:xfrm>
            <a:off x="3409114" y="3695479"/>
            <a:ext cx="2560000" cy="23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C4A35A"/>
            </a:solidFill>
          </a:ln>
        </p:spPr>
        <p:txBody>
          <a:bodyPr wrap="square" lIns="137160" tIns="91440" rIns="137160" bIns="91440" anchor="t"/>
          <a:lstStyle/>
          <a:p>
            <a:pPr algn="ctr">
              <a:buNone/>
            </a:pPr>
            <a:r>
              <a:rPr lang="en-US" sz="3200" b="1" dirty="0">
                <a:solidFill>
                  <a:srgbClr val="C4A35A"/>
                </a:solidFill>
                <a:latin typeface="Georgia"/>
              </a:rPr>
              <a:t>Interests Change</a:t>
            </a:r>
          </a:p>
          <a:p>
            <a:pPr algn="ctr">
              <a:buNone/>
            </a:pPr>
            <a:endParaRPr lang="en-US" sz="1600" dirty="0">
              <a:solidFill>
                <a:srgbClr val="2C5F4A"/>
              </a:solidFill>
              <a:latin typeface="Calibri"/>
            </a:endParaRPr>
          </a:p>
          <a:p>
            <a:pPr algn="ctr">
              <a:buNone/>
            </a:pPr>
            <a:r>
              <a:rPr lang="en-US" sz="1600" dirty="0">
                <a:solidFill>
                  <a:srgbClr val="2C5F4A"/>
                </a:solidFill>
                <a:latin typeface="Calibri"/>
              </a:rPr>
              <a:t>from Common App to Admission decision to Matriculation</a:t>
            </a:r>
          </a:p>
        </p:txBody>
      </p:sp>
      <p:sp>
        <p:nvSpPr>
          <p:cNvPr id="6" name="StatCard200">
            <a:extLst>
              <a:ext uri="{FF2B5EF4-FFF2-40B4-BE49-F238E27FC236}">
                <a16:creationId xmlns:a16="http://schemas.microsoft.com/office/drawing/2014/main" id="{6C2F8828-129E-BCD2-CEAB-5111346F81C0}"/>
              </a:ext>
            </a:extLst>
          </p:cNvPr>
          <p:cNvSpPr/>
          <p:nvPr/>
        </p:nvSpPr>
        <p:spPr>
          <a:xfrm>
            <a:off x="659114" y="3695479"/>
            <a:ext cx="2560000" cy="23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00693E"/>
            </a:solidFill>
          </a:ln>
        </p:spPr>
        <p:txBody>
          <a:bodyPr wrap="square" lIns="137160" tIns="91440" rIns="137160" bIns="91440" anchor="t"/>
          <a:lstStyle/>
          <a:p>
            <a:pPr algn="ctr">
              <a:buNone/>
            </a:pPr>
            <a:r>
              <a:rPr lang="en-US" sz="3200" b="1" dirty="0">
                <a:solidFill>
                  <a:srgbClr val="00693E"/>
                </a:solidFill>
                <a:latin typeface="Georgia"/>
              </a:rPr>
              <a:t>~80-90%</a:t>
            </a:r>
          </a:p>
          <a:p>
            <a:pPr algn="ctr">
              <a:buNone/>
            </a:pPr>
            <a:endParaRPr lang="en-US" sz="1600" dirty="0">
              <a:solidFill>
                <a:srgbClr val="2C5F4A"/>
              </a:solidFill>
              <a:latin typeface="Calibri"/>
            </a:endParaRPr>
          </a:p>
          <a:p>
            <a:pPr algn="ctr">
              <a:buNone/>
            </a:pPr>
            <a:r>
              <a:rPr lang="en-US" sz="1600" dirty="0">
                <a:solidFill>
                  <a:srgbClr val="2C5F4A"/>
                </a:solidFill>
                <a:latin typeface="Calibri"/>
              </a:rPr>
              <a:t>Student satisfaction with the Faculty of Arts and Sciences at Dartmouth College</a:t>
            </a:r>
          </a:p>
        </p:txBody>
      </p:sp>
    </p:spTree>
    <p:extLst>
      <p:ext uri="{BB962C8B-B14F-4D97-AF65-F5344CB8AC3E}">
        <p14:creationId xmlns:p14="http://schemas.microsoft.com/office/powerpoint/2010/main" val="1049736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/>
          <p:nvPr/>
        </p:nvSpPr>
        <p:spPr>
          <a:xfrm>
            <a:off x="271464" y="228600"/>
            <a:ext cx="11658600" cy="533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/>
          <a:lstStyle/>
          <a:p>
            <a:pPr algn="l">
              <a:buNone/>
            </a:pPr>
            <a:r>
              <a:rPr lang="en-US" sz="2800" b="1" dirty="0">
                <a:solidFill>
                  <a:srgbClr val="1E3A2F"/>
                </a:solidFill>
                <a:latin typeface="Georgia"/>
              </a:rPr>
              <a:t>Liberal Arts Focused, House </a:t>
            </a:r>
            <a:r>
              <a:rPr lang="en-US" sz="2600" b="1" dirty="0">
                <a:solidFill>
                  <a:srgbClr val="1E3A2F"/>
                </a:solidFill>
                <a:latin typeface="Georgia"/>
              </a:rPr>
              <a:t>Community-Centered</a:t>
            </a:r>
            <a:r>
              <a:rPr lang="en-US" sz="2800" b="1" dirty="0">
                <a:solidFill>
                  <a:srgbClr val="1E3A2F"/>
                </a:solidFill>
                <a:latin typeface="Georgia"/>
              </a:rPr>
              <a:t> Cohort Model</a:t>
            </a:r>
          </a:p>
        </p:txBody>
      </p:sp>
      <p:sp>
        <p:nvSpPr>
          <p:cNvPr id="300" name="CenterBox"/>
          <p:cNvSpPr/>
          <p:nvPr/>
        </p:nvSpPr>
        <p:spPr>
          <a:xfrm>
            <a:off x="457200" y="1185872"/>
            <a:ext cx="11277600" cy="914400"/>
          </a:xfrm>
          <a:prstGeom prst="roundRect">
            <a:avLst>
              <a:gd name="adj" fmla="val 8000"/>
            </a:avLst>
          </a:prstGeom>
          <a:solidFill>
            <a:srgbClr val="00693E"/>
          </a:solidFill>
          <a:ln>
            <a:noFill/>
          </a:ln>
        </p:spPr>
        <p:txBody>
          <a:bodyPr wrap="square" lIns="182880" tIns="91440" rIns="182880" bIns="91440" anchor="ctr"/>
          <a:lstStyle/>
          <a:p>
            <a:pPr algn="ctr">
              <a:buNone/>
            </a:pPr>
            <a:r>
              <a:rPr lang="en-US" sz="2800" b="1" dirty="0">
                <a:solidFill>
                  <a:srgbClr val="FFFFFF"/>
                </a:solidFill>
                <a:latin typeface="Georgia"/>
              </a:rPr>
              <a:t>20 Faculty Advisors  ×  20 Students each</a:t>
            </a:r>
          </a:p>
          <a:p>
            <a:pPr algn="ctr">
              <a:buNone/>
            </a:pPr>
            <a:r>
              <a:rPr lang="en-US" sz="2000" dirty="0">
                <a:solidFill>
                  <a:srgbClr val="E8F0ED"/>
                </a:solidFill>
                <a:latin typeface="Calibri"/>
              </a:rPr>
              <a:t>~400 first-year students across 2 House Communities</a:t>
            </a:r>
          </a:p>
        </p:txBody>
      </p:sp>
      <p:sp>
        <p:nvSpPr>
          <p:cNvPr id="301" name="Feature301"/>
          <p:cNvSpPr/>
          <p:nvPr/>
        </p:nvSpPr>
        <p:spPr>
          <a:xfrm>
            <a:off x="457200" y="2290772"/>
            <a:ext cx="5543550" cy="1371600"/>
          </a:xfrm>
          <a:prstGeom prst="roundRect">
            <a:avLst>
              <a:gd name="adj" fmla="val 6000"/>
            </a:avLst>
          </a:prstGeom>
          <a:solidFill>
            <a:srgbClr val="EDE8DF"/>
          </a:solidFill>
          <a:ln>
            <a:noFill/>
          </a:ln>
        </p:spPr>
        <p:txBody>
          <a:bodyPr wrap="square" lIns="182880" tIns="114300" rIns="182880" bIns="114300" anchor="ctr"/>
          <a:lstStyle/>
          <a:p>
            <a:pPr algn="ctr">
              <a:buNone/>
            </a:pPr>
            <a:r>
              <a:rPr lang="en-US" sz="2000" b="1" dirty="0">
                <a:solidFill>
                  <a:srgbClr val="1E3A2F"/>
                </a:solidFill>
                <a:latin typeface="Georgia"/>
              </a:rPr>
              <a:t>Curricular Generalists</a:t>
            </a:r>
          </a:p>
          <a:p>
            <a:pPr algn="ctr">
              <a:buNone/>
            </a:pPr>
            <a:r>
              <a:rPr lang="en-US" sz="1600" dirty="0">
                <a:solidFill>
                  <a:srgbClr val="2C5F4A"/>
                </a:solidFill>
                <a:latin typeface="Calibri"/>
              </a:rPr>
              <a:t>Trained to advise across all disciplines—no need to be a specialist, focused on exploration, problem-solving, and agency development</a:t>
            </a:r>
          </a:p>
        </p:txBody>
      </p:sp>
      <p:sp>
        <p:nvSpPr>
          <p:cNvPr id="302" name="Feature302"/>
          <p:cNvSpPr/>
          <p:nvPr/>
        </p:nvSpPr>
        <p:spPr>
          <a:xfrm>
            <a:off x="6191250" y="2290772"/>
            <a:ext cx="5543550" cy="1371600"/>
          </a:xfrm>
          <a:prstGeom prst="roundRect">
            <a:avLst>
              <a:gd name="adj" fmla="val 6000"/>
            </a:avLst>
          </a:prstGeom>
          <a:solidFill>
            <a:srgbClr val="EDE8DF"/>
          </a:solidFill>
          <a:ln>
            <a:noFill/>
          </a:ln>
        </p:spPr>
        <p:txBody>
          <a:bodyPr wrap="square" lIns="182880" tIns="114300" rIns="182880" bIns="114300" anchor="ctr"/>
          <a:lstStyle/>
          <a:p>
            <a:pPr algn="ctr">
              <a:buNone/>
            </a:pPr>
            <a:r>
              <a:rPr lang="en-US" sz="2000" b="1" dirty="0">
                <a:solidFill>
                  <a:srgbClr val="1E3A2F"/>
                </a:solidFill>
                <a:latin typeface="Georgia"/>
              </a:rPr>
              <a:t>House-Based Cohorts</a:t>
            </a:r>
          </a:p>
          <a:p>
            <a:pPr algn="ctr">
              <a:buNone/>
            </a:pPr>
            <a:r>
              <a:rPr lang="en-US" sz="1600" dirty="0">
                <a:solidFill>
                  <a:srgbClr val="2C5F4A"/>
                </a:solidFill>
                <a:latin typeface="Calibri"/>
              </a:rPr>
              <a:t>Advisors embedded in residential communities where students live</a:t>
            </a:r>
          </a:p>
        </p:txBody>
      </p:sp>
      <p:sp>
        <p:nvSpPr>
          <p:cNvPr id="303" name="Feature303"/>
          <p:cNvSpPr/>
          <p:nvPr/>
        </p:nvSpPr>
        <p:spPr>
          <a:xfrm>
            <a:off x="457200" y="3814772"/>
            <a:ext cx="5543550" cy="1371600"/>
          </a:xfrm>
          <a:prstGeom prst="roundRect">
            <a:avLst>
              <a:gd name="adj" fmla="val 6000"/>
            </a:avLst>
          </a:prstGeom>
          <a:solidFill>
            <a:srgbClr val="EDE8DF"/>
          </a:solidFill>
          <a:ln>
            <a:noFill/>
          </a:ln>
        </p:spPr>
        <p:txBody>
          <a:bodyPr wrap="square" lIns="182880" tIns="114300" rIns="182880" bIns="114300" anchor="ctr"/>
          <a:lstStyle/>
          <a:p>
            <a:pPr algn="ctr">
              <a:buNone/>
            </a:pPr>
            <a:r>
              <a:rPr lang="en-US" sz="2000" b="1" dirty="0">
                <a:solidFill>
                  <a:srgbClr val="1E3A2F"/>
                </a:solidFill>
                <a:latin typeface="Georgia"/>
              </a:rPr>
              <a:t>Pre-Matriculation Through Year 2</a:t>
            </a:r>
          </a:p>
          <a:p>
            <a:pPr algn="ctr">
              <a:buNone/>
            </a:pPr>
            <a:r>
              <a:rPr lang="en-US" sz="1600" dirty="0">
                <a:solidFill>
                  <a:srgbClr val="2C5F4A"/>
                </a:solidFill>
                <a:latin typeface="Calibri"/>
              </a:rPr>
              <a:t>Follow students from orientation to major declaration, focusing on transitions</a:t>
            </a:r>
          </a:p>
        </p:txBody>
      </p:sp>
      <p:sp>
        <p:nvSpPr>
          <p:cNvPr id="304" name="Feature304"/>
          <p:cNvSpPr/>
          <p:nvPr/>
        </p:nvSpPr>
        <p:spPr>
          <a:xfrm>
            <a:off x="6191250" y="3814772"/>
            <a:ext cx="5543550" cy="1371600"/>
          </a:xfrm>
          <a:prstGeom prst="roundRect">
            <a:avLst>
              <a:gd name="adj" fmla="val 6000"/>
            </a:avLst>
          </a:prstGeom>
          <a:solidFill>
            <a:srgbClr val="EDE8DF"/>
          </a:solidFill>
          <a:ln>
            <a:noFill/>
          </a:ln>
        </p:spPr>
        <p:txBody>
          <a:bodyPr wrap="square" lIns="182880" tIns="114300" rIns="182880" bIns="114300" anchor="ctr"/>
          <a:lstStyle/>
          <a:p>
            <a:pPr algn="ctr">
              <a:buNone/>
            </a:pPr>
            <a:r>
              <a:rPr lang="en-US" sz="2000" b="1" dirty="0">
                <a:solidFill>
                  <a:srgbClr val="1E3A2F"/>
                </a:solidFill>
                <a:latin typeface="Georgia"/>
              </a:rPr>
              <a:t>Affinity Advising Preserved</a:t>
            </a:r>
          </a:p>
          <a:p>
            <a:pPr algn="ctr">
              <a:buNone/>
            </a:pPr>
            <a:r>
              <a:rPr lang="en-US" sz="1600" dirty="0">
                <a:solidFill>
                  <a:srgbClr val="2C5F4A"/>
                </a:solidFill>
                <a:latin typeface="Calibri"/>
              </a:rPr>
              <a:t>Engineering, Athletics, FGO programs stay in place; students and advisors have clearer sense of each student’s advising ecosystem</a:t>
            </a:r>
          </a:p>
        </p:txBody>
      </p:sp>
      <p:sp>
        <p:nvSpPr>
          <p:cNvPr id="305" name="CompNote"/>
          <p:cNvSpPr/>
          <p:nvPr/>
        </p:nvSpPr>
        <p:spPr>
          <a:xfrm>
            <a:off x="457200" y="5486400"/>
            <a:ext cx="112776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/>
          <a:lstStyle/>
          <a:p>
            <a:pPr algn="ctr">
              <a:buNone/>
            </a:pPr>
            <a:r>
              <a:rPr lang="en-US" sz="1600" i="1" dirty="0">
                <a:solidFill>
                  <a:srgbClr val="5B8C5A"/>
                </a:solidFill>
                <a:latin typeface="Calibri"/>
              </a:rPr>
              <a:t>Remaining ~800 incoming students continue under the current system as a comparison group in AY 26–27</a:t>
            </a:r>
          </a:p>
        </p:txBody>
      </p:sp>
    </p:spTree>
    <p:extLst>
      <p:ext uri="{BB962C8B-B14F-4D97-AF65-F5344CB8AC3E}">
        <p14:creationId xmlns:p14="http://schemas.microsoft.com/office/powerpoint/2010/main" val="3311074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TimeBanner"/>
          <p:cNvSpPr/>
          <p:nvPr/>
        </p:nvSpPr>
        <p:spPr>
          <a:xfrm>
            <a:off x="457200" y="1371600"/>
            <a:ext cx="11277600" cy="533400"/>
          </a:xfrm>
          <a:prstGeom prst="roundRect">
            <a:avLst>
              <a:gd name="adj" fmla="val 16667"/>
            </a:avLst>
          </a:prstGeom>
          <a:solidFill>
            <a:srgbClr val="C4A35A"/>
          </a:solidFill>
          <a:ln>
            <a:noFill/>
          </a:ln>
        </p:spPr>
        <p:txBody>
          <a:bodyPr wrap="square" lIns="137160" tIns="45720" rIns="137160" bIns="45720" anchor="ctr"/>
          <a:lstStyle/>
          <a:p>
            <a:pPr algn="ctr">
              <a:buNone/>
            </a:pPr>
            <a:r>
              <a:rPr lang="en-US" sz="1800" b="1">
                <a:solidFill>
                  <a:srgbClr val="1E3A2F"/>
                </a:solidFill>
                <a:latin typeface="Georgia"/>
              </a:rPr>
              <a:t>Compensated  |  ~60–70 hours over the full academic year (Summer ’26–Spring ’27)</a:t>
            </a:r>
          </a:p>
        </p:txBody>
      </p:sp>
      <p:sp>
        <p:nvSpPr>
          <p:cNvPr id="401" name="Resp401"/>
          <p:cNvSpPr/>
          <p:nvPr/>
        </p:nvSpPr>
        <p:spPr>
          <a:xfrm>
            <a:off x="457200" y="2000000"/>
            <a:ext cx="2743200" cy="32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/>
          <a:lstStyle/>
          <a:p>
            <a:pPr>
              <a:buNone/>
            </a:pPr>
            <a:r>
              <a:rPr lang="en-US" sz="1700" b="1">
                <a:solidFill>
                  <a:srgbClr val="00693E"/>
                </a:solidFill>
                <a:latin typeface="Georgia"/>
              </a:rPr>
              <a:t>New Student Orientation</a:t>
            </a:r>
          </a:p>
          <a:p>
            <a:pPr>
              <a:buNone/>
            </a:pPr>
            <a:endParaRPr lang="en-US" sz="1700" b="1">
              <a:solidFill>
                <a:srgbClr val="00693E"/>
              </a:solidFill>
              <a:latin typeface="Georgia"/>
            </a:endParaRPr>
          </a:p>
          <a:p>
            <a:pPr marL="171450" indent="-171450">
              <a:buFont typeface="Arial"/>
              <a:buChar char="•"/>
            </a:pPr>
            <a:r>
              <a:rPr lang="en-US" sz="1500">
                <a:solidFill>
                  <a:srgbClr val="2C5F4A"/>
                </a:solidFill>
                <a:latin typeface="Calibri"/>
              </a:rPr>
              <a:t>(Optional) NSO curriculum development over the summer</a:t>
            </a:r>
          </a:p>
          <a:p>
            <a:pPr marL="171450" indent="-171450">
              <a:buFont typeface="Arial"/>
              <a:buChar char="•"/>
            </a:pPr>
            <a:r>
              <a:rPr lang="en-US" sz="1500">
                <a:solidFill>
                  <a:srgbClr val="2C5F4A"/>
                </a:solidFill>
                <a:latin typeface="Calibri"/>
              </a:rPr>
              <a:t>Late Summer two-day mini-retreat in preparation of student arrival</a:t>
            </a:r>
          </a:p>
          <a:p>
            <a:pPr marL="171450" indent="-171450">
              <a:buFont typeface="Arial"/>
              <a:buChar char="•"/>
            </a:pPr>
            <a:r>
              <a:rPr lang="en-US" sz="1500">
                <a:solidFill>
                  <a:srgbClr val="2C5F4A"/>
                </a:solidFill>
                <a:latin typeface="Calibri"/>
              </a:rPr>
              <a:t>Meet students on move-in day (Sept 2)</a:t>
            </a:r>
          </a:p>
          <a:p>
            <a:pPr marL="171450" indent="-171450">
              <a:buFont typeface="Arial"/>
              <a:buChar char="•"/>
            </a:pPr>
            <a:r>
              <a:rPr lang="en-US" sz="1500">
                <a:solidFill>
                  <a:srgbClr val="2C5F4A"/>
                </a:solidFill>
                <a:latin typeface="Calibri"/>
              </a:rPr>
              <a:t>Intellectual Community Days (Sept 4 &amp; 8)</a:t>
            </a:r>
          </a:p>
          <a:p>
            <a:pPr marL="171450" indent="-171450">
              <a:buFont typeface="Arial"/>
              <a:buChar char="•"/>
            </a:pPr>
            <a:r>
              <a:rPr lang="en-US" sz="1500">
                <a:solidFill>
                  <a:srgbClr val="2C5F4A"/>
                </a:solidFill>
                <a:latin typeface="Calibri"/>
              </a:rPr>
              <a:t>First group meeting with advisees &amp; UGA (Sept 10)</a:t>
            </a:r>
          </a:p>
          <a:p>
            <a:pPr marL="171450" indent="-171450">
              <a:buFont typeface="Arial"/>
              <a:buChar char="•"/>
            </a:pPr>
            <a:r>
              <a:rPr lang="en-US" sz="1500">
                <a:solidFill>
                  <a:srgbClr val="2C5F4A"/>
                </a:solidFill>
                <a:latin typeface="Calibri"/>
              </a:rPr>
              <a:t>Advising Day (Sept 11)</a:t>
            </a:r>
          </a:p>
        </p:txBody>
      </p:sp>
      <p:sp>
        <p:nvSpPr>
          <p:cNvPr id="402" name="Resp402"/>
          <p:cNvSpPr/>
          <p:nvPr/>
        </p:nvSpPr>
        <p:spPr>
          <a:xfrm>
            <a:off x="3352800" y="2000000"/>
            <a:ext cx="2743200" cy="32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/>
          <a:lstStyle/>
          <a:p>
            <a:pPr>
              <a:buNone/>
            </a:pPr>
            <a:r>
              <a:rPr lang="en-US" sz="1700" b="1">
                <a:solidFill>
                  <a:srgbClr val="00693E"/>
                </a:solidFill>
                <a:latin typeface="Georgia"/>
              </a:rPr>
              <a:t>Student Meetings</a:t>
            </a:r>
          </a:p>
          <a:p>
            <a:pPr>
              <a:buNone/>
            </a:pPr>
            <a:endParaRPr lang="en-US" sz="1700" b="1">
              <a:solidFill>
                <a:srgbClr val="00693E"/>
              </a:solidFill>
              <a:latin typeface="Georgia"/>
            </a:endParaRPr>
          </a:p>
          <a:p>
            <a:pPr marL="171450" indent="-171450">
              <a:buFont typeface="Arial"/>
              <a:buChar char="•"/>
            </a:pPr>
            <a:r>
              <a:rPr lang="en-US" sz="1500">
                <a:solidFill>
                  <a:srgbClr val="2C5F4A"/>
                </a:solidFill>
                <a:latin typeface="Calibri"/>
              </a:rPr>
              <a:t>Individual meetings each course election period (3x/year)</a:t>
            </a:r>
          </a:p>
          <a:p>
            <a:pPr marL="171450" indent="-171450">
              <a:buFont typeface="Arial"/>
              <a:buChar char="•"/>
            </a:pPr>
            <a:r>
              <a:rPr lang="en-US" sz="1500">
                <a:solidFill>
                  <a:srgbClr val="2C5F4A"/>
                </a:solidFill>
                <a:latin typeface="Calibri"/>
              </a:rPr>
              <a:t>Off-cycle meetings as needed</a:t>
            </a:r>
          </a:p>
          <a:p>
            <a:pPr marL="171450" indent="-171450">
              <a:buFont typeface="Arial"/>
              <a:buChar char="•"/>
            </a:pPr>
            <a:r>
              <a:rPr lang="en-US" sz="1500">
                <a:solidFill>
                  <a:srgbClr val="2C5F4A"/>
                </a:solidFill>
                <a:latin typeface="Calibri"/>
              </a:rPr>
              <a:t>Coordinate with undergraduate deans</a:t>
            </a:r>
          </a:p>
          <a:p>
            <a:pPr marL="171450" indent="-171450">
              <a:buFont typeface="Arial"/>
              <a:buChar char="•"/>
            </a:pPr>
            <a:r>
              <a:rPr lang="en-US" sz="1500">
                <a:solidFill>
                  <a:srgbClr val="2C5F4A"/>
                </a:solidFill>
                <a:latin typeface="Calibri"/>
              </a:rPr>
              <a:t>Engage with the floor UGA(s) of your first-year advisees</a:t>
            </a:r>
          </a:p>
        </p:txBody>
      </p:sp>
      <p:sp>
        <p:nvSpPr>
          <p:cNvPr id="403" name="Resp403"/>
          <p:cNvSpPr/>
          <p:nvPr/>
        </p:nvSpPr>
        <p:spPr>
          <a:xfrm>
            <a:off x="6248400" y="2000000"/>
            <a:ext cx="2743200" cy="32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/>
          <a:lstStyle/>
          <a:p>
            <a:pPr>
              <a:buNone/>
            </a:pPr>
            <a:r>
              <a:rPr lang="en-US" sz="1700" b="1" dirty="0">
                <a:solidFill>
                  <a:srgbClr val="00693E"/>
                </a:solidFill>
                <a:latin typeface="Georgia"/>
              </a:rPr>
              <a:t>Community Integration</a:t>
            </a:r>
          </a:p>
          <a:p>
            <a:pPr>
              <a:buNone/>
            </a:pPr>
            <a:endParaRPr lang="en-US" sz="1700" b="1" dirty="0">
              <a:solidFill>
                <a:srgbClr val="00693E"/>
              </a:solidFill>
              <a:latin typeface="Georgia"/>
            </a:endParaRPr>
          </a:p>
          <a:p>
            <a:pPr marL="171450" indent="-171450">
              <a:buFont typeface="Arial"/>
              <a:buChar char="•"/>
            </a:pPr>
            <a:r>
              <a:rPr lang="en-US" sz="1500" dirty="0">
                <a:solidFill>
                  <a:srgbClr val="2C5F4A"/>
                </a:solidFill>
                <a:latin typeface="Calibri"/>
              </a:rPr>
              <a:t>Group check-in meals each term in the House</a:t>
            </a:r>
          </a:p>
          <a:p>
            <a:pPr marL="171450" indent="-171450">
              <a:buFont typeface="Arial"/>
              <a:buChar char="•"/>
            </a:pPr>
            <a:r>
              <a:rPr lang="en-US" sz="1500" dirty="0">
                <a:solidFill>
                  <a:srgbClr val="2C5F4A"/>
                </a:solidFill>
                <a:latin typeface="Calibri"/>
              </a:rPr>
              <a:t>Optional: invite guest lecturers, hold write-ins, discussions with house faculty, or any other ideas to improve intellectual community!</a:t>
            </a:r>
          </a:p>
        </p:txBody>
      </p:sp>
      <p:sp>
        <p:nvSpPr>
          <p:cNvPr id="404" name="Resp404"/>
          <p:cNvSpPr/>
          <p:nvPr/>
        </p:nvSpPr>
        <p:spPr>
          <a:xfrm>
            <a:off x="9144000" y="2000000"/>
            <a:ext cx="2743200" cy="32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/>
          <a:lstStyle/>
          <a:p>
            <a:pPr>
              <a:buNone/>
            </a:pPr>
            <a:r>
              <a:rPr lang="en-US" sz="1700" b="1">
                <a:solidFill>
                  <a:srgbClr val="00693E"/>
                </a:solidFill>
                <a:latin typeface="Georgia"/>
              </a:rPr>
              <a:t>Evaluation</a:t>
            </a:r>
          </a:p>
          <a:p>
            <a:pPr>
              <a:buNone/>
            </a:pPr>
            <a:endParaRPr lang="en-US" sz="1700" b="1">
              <a:solidFill>
                <a:srgbClr val="00693E"/>
              </a:solidFill>
              <a:latin typeface="Georgia"/>
            </a:endParaRPr>
          </a:p>
          <a:p>
            <a:pPr marL="171450" indent="-171450">
              <a:buFont typeface="Arial"/>
              <a:buChar char="•"/>
            </a:pPr>
            <a:r>
              <a:rPr lang="en-US" sz="1500">
                <a:solidFill>
                  <a:srgbClr val="2C5F4A"/>
                </a:solidFill>
                <a:latin typeface="Calibri"/>
              </a:rPr>
              <a:t>Termly meetings with deans and Advising director to share observations</a:t>
            </a:r>
          </a:p>
          <a:p>
            <a:pPr marL="171450" indent="-171450">
              <a:buFont typeface="Arial"/>
              <a:buChar char="•"/>
            </a:pPr>
            <a:r>
              <a:rPr lang="en-US" sz="1500">
                <a:solidFill>
                  <a:srgbClr val="2C5F4A"/>
                </a:solidFill>
                <a:latin typeface="Calibri"/>
              </a:rPr>
              <a:t>Pilot feedback sessions with the advising team</a:t>
            </a:r>
          </a:p>
          <a:p>
            <a:pPr marL="171450" indent="-171450">
              <a:buFont typeface="Arial"/>
              <a:buChar char="•"/>
            </a:pPr>
            <a:r>
              <a:rPr lang="en-US" sz="1500">
                <a:solidFill>
                  <a:srgbClr val="2C5F4A"/>
                </a:solidFill>
                <a:latin typeface="Calibri"/>
              </a:rPr>
              <a:t>End-of-year debrief and celebratory luncheon</a:t>
            </a:r>
          </a:p>
        </p:txBody>
      </p:sp>
      <p:sp>
        <p:nvSpPr>
          <p:cNvPr id="410" name="ReqNote"/>
          <p:cNvSpPr/>
          <p:nvPr/>
        </p:nvSpPr>
        <p:spPr>
          <a:xfrm>
            <a:off x="3600451" y="4751425"/>
            <a:ext cx="7615238" cy="54357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/>
          <a:lstStyle/>
          <a:p>
            <a:pPr algn="ctr">
              <a:buNone/>
            </a:pPr>
            <a:r>
              <a:rPr lang="en-US" sz="1600" i="1" dirty="0">
                <a:solidFill>
                  <a:srgbClr val="8B6E4E"/>
                </a:solidFill>
                <a:latin typeface="Calibri"/>
              </a:rPr>
              <a:t>Requires availability for Late August two-day half day mini-retreat; for New Student Orientation, and for meetings Fall 2026, Winter 2027, and Spring 2027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13B3959-E49F-B743-A718-344CCE8C909E}"/>
              </a:ext>
            </a:extLst>
          </p:cNvPr>
          <p:cNvSpPr txBox="1"/>
          <p:nvPr/>
        </p:nvSpPr>
        <p:spPr>
          <a:xfrm>
            <a:off x="457200" y="381000"/>
            <a:ext cx="11277600" cy="584775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>
              <a:buNone/>
            </a:pPr>
            <a:r>
              <a:rPr lang="en-US" sz="3200" b="1" dirty="0">
                <a:solidFill>
                  <a:srgbClr val="1E3A2F"/>
                </a:solidFill>
                <a:latin typeface="Georgia"/>
              </a:rPr>
              <a:t>Commitment as Liberal Arts Faculty Advisor</a:t>
            </a:r>
          </a:p>
        </p:txBody>
      </p:sp>
      <p:sp>
        <p:nvSpPr>
          <p:cNvPr id="3" name="ReqNote">
            <a:extLst>
              <a:ext uri="{FF2B5EF4-FFF2-40B4-BE49-F238E27FC236}">
                <a16:creationId xmlns:a16="http://schemas.microsoft.com/office/drawing/2014/main" id="{128E66A5-6612-7257-6BD1-36E7D9BED38F}"/>
              </a:ext>
            </a:extLst>
          </p:cNvPr>
          <p:cNvSpPr/>
          <p:nvPr/>
        </p:nvSpPr>
        <p:spPr>
          <a:xfrm>
            <a:off x="3600451" y="5486400"/>
            <a:ext cx="7615238" cy="54357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/>
          <a:lstStyle/>
          <a:p>
            <a:pPr algn="ctr">
              <a:buNone/>
            </a:pPr>
            <a:r>
              <a:rPr lang="en-US" sz="1600" i="1" dirty="0">
                <a:solidFill>
                  <a:srgbClr val="8B6E4E"/>
                </a:solidFill>
                <a:latin typeface="Calibri"/>
              </a:rPr>
              <a:t>Compensation is $6,000 per year as summer salary or SSR for T/TT faculty; </a:t>
            </a:r>
          </a:p>
          <a:p>
            <a:pPr algn="ctr">
              <a:buNone/>
            </a:pPr>
            <a:r>
              <a:rPr lang="en-US" sz="1600" i="1" dirty="0">
                <a:solidFill>
                  <a:srgbClr val="8B6E4E"/>
                </a:solidFill>
                <a:latin typeface="Calibri"/>
              </a:rPr>
              <a:t>$6,000 per year and .17FTE in contracts for teaching faculty</a:t>
            </a:r>
          </a:p>
        </p:txBody>
      </p:sp>
    </p:spTree>
    <p:extLst>
      <p:ext uri="{BB962C8B-B14F-4D97-AF65-F5344CB8AC3E}">
        <p14:creationId xmlns:p14="http://schemas.microsoft.com/office/powerpoint/2010/main" val="169816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Reassure"/>
          <p:cNvSpPr/>
          <p:nvPr/>
        </p:nvSpPr>
        <p:spPr>
          <a:xfrm>
            <a:off x="457200" y="1371600"/>
            <a:ext cx="11277600" cy="5334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/>
          <a:lstStyle/>
          <a:p>
            <a:pPr algn="ctr">
              <a:buNone/>
            </a:pPr>
            <a:r>
              <a:rPr lang="en-US" sz="2000" i="1">
                <a:solidFill>
                  <a:srgbClr val="2C5F4A"/>
                </a:solidFill>
                <a:latin typeface="Georgia"/>
              </a:rPr>
              <a:t>You won’t be on your own. No prior advising experience required.</a:t>
            </a:r>
          </a:p>
        </p:txBody>
      </p:sp>
      <p:sp>
        <p:nvSpPr>
          <p:cNvPr id="510" name="ConnLine"/>
          <p:cNvSpPr/>
          <p:nvPr/>
        </p:nvSpPr>
        <p:spPr>
          <a:xfrm>
            <a:off x="457200" y="3323950"/>
            <a:ext cx="11277600" cy="38100"/>
          </a:xfrm>
          <a:prstGeom prst="rect">
            <a:avLst/>
          </a:prstGeom>
          <a:solidFill>
            <a:srgbClr val="C4A35A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11" name="Phase0"/>
          <p:cNvSpPr/>
          <p:nvPr/>
        </p:nvSpPr>
        <p:spPr>
          <a:xfrm>
            <a:off x="457200" y="2200000"/>
            <a:ext cx="2743200" cy="2286000"/>
          </a:xfrm>
          <a:prstGeom prst="roundRect">
            <a:avLst>
              <a:gd name="adj" fmla="val 8000"/>
            </a:avLst>
          </a:prstGeom>
          <a:solidFill>
            <a:srgbClr val="EDE8DF"/>
          </a:solidFill>
          <a:ln>
            <a:noFill/>
          </a:ln>
        </p:spPr>
        <p:txBody>
          <a:bodyPr wrap="square" lIns="137160" tIns="91440" rIns="137160" bIns="91440" anchor="ctr"/>
          <a:lstStyle/>
          <a:p>
            <a:pPr algn="ctr">
              <a:buNone/>
            </a:pPr>
            <a:r>
              <a:rPr lang="en-US" sz="1600">
                <a:solidFill>
                  <a:srgbClr val="2C5F4A"/>
                </a:solidFill>
                <a:latin typeface="Calibri"/>
              </a:rPr>
              <a:t>Spring 2026</a:t>
            </a:r>
          </a:p>
          <a:p>
            <a:pPr algn="ctr">
              <a:buNone/>
            </a:pPr>
            <a:r>
              <a:rPr lang="en-US" sz="2000" b="1">
                <a:solidFill>
                  <a:srgbClr val="1E3A2F"/>
                </a:solidFill>
                <a:latin typeface="Georgia"/>
              </a:rPr>
              <a:t>Optional Planning</a:t>
            </a:r>
          </a:p>
          <a:p>
            <a:pPr algn="ctr">
              <a:buNone/>
            </a:pPr>
            <a:endParaRPr lang="en-US" sz="2000" b="1">
              <a:solidFill>
                <a:srgbClr val="1E3A2F"/>
              </a:solidFill>
              <a:latin typeface="Georgia"/>
            </a:endParaRPr>
          </a:p>
          <a:p>
            <a:pPr algn="ctr">
              <a:buNone/>
            </a:pPr>
            <a:r>
              <a:rPr lang="en-US" sz="1600">
                <a:solidFill>
                  <a:srgbClr val="2C5F4A"/>
                </a:solidFill>
                <a:latin typeface="Calibri"/>
              </a:rPr>
              <a:t>Informational meetings and early cohort building</a:t>
            </a:r>
          </a:p>
        </p:txBody>
      </p:sp>
      <p:sp>
        <p:nvSpPr>
          <p:cNvPr id="512" name="Phase1"/>
          <p:cNvSpPr/>
          <p:nvPr/>
        </p:nvSpPr>
        <p:spPr>
          <a:xfrm>
            <a:off x="3352800" y="2200000"/>
            <a:ext cx="2743200" cy="2286000"/>
          </a:xfrm>
          <a:prstGeom prst="roundRect">
            <a:avLst>
              <a:gd name="adj" fmla="val 8000"/>
            </a:avLst>
          </a:prstGeom>
          <a:solidFill>
            <a:srgbClr val="00693E"/>
          </a:solidFill>
          <a:ln>
            <a:noFill/>
          </a:ln>
        </p:spPr>
        <p:txBody>
          <a:bodyPr wrap="square" lIns="137160" tIns="91440" rIns="137160" bIns="91440" anchor="ctr"/>
          <a:lstStyle/>
          <a:p>
            <a:pPr algn="ctr">
              <a:buNone/>
            </a:pPr>
            <a:r>
              <a:rPr lang="en-US" sz="1600">
                <a:solidFill>
                  <a:srgbClr val="E8F0ED"/>
                </a:solidFill>
                <a:latin typeface="Calibri"/>
              </a:rPr>
              <a:t>Late Summer 2026</a:t>
            </a:r>
          </a:p>
          <a:p>
            <a:pPr algn="ctr">
              <a:buNone/>
            </a:pPr>
            <a:r>
              <a:rPr lang="en-US" sz="2000" b="1">
                <a:solidFill>
                  <a:srgbClr val="FFFFFF"/>
                </a:solidFill>
                <a:latin typeface="Georgia"/>
              </a:rPr>
              <a:t>Core Training Retreat</a:t>
            </a:r>
          </a:p>
          <a:p>
            <a:pPr algn="ctr">
              <a:buNone/>
            </a:pPr>
            <a:endParaRPr lang="en-US" sz="2000" b="1">
              <a:solidFill>
                <a:srgbClr val="FFFFFF"/>
              </a:solidFill>
              <a:latin typeface="Georgia"/>
            </a:endParaRPr>
          </a:p>
          <a:p>
            <a:pPr algn="ctr">
              <a:buNone/>
            </a:pPr>
            <a:r>
              <a:rPr lang="en-US" sz="1600">
                <a:solidFill>
                  <a:srgbClr val="E8F0ED"/>
                </a:solidFill>
                <a:latin typeface="Calibri"/>
              </a:rPr>
              <a:t>Advising best practices, soft skills, generalist training, pilot goals</a:t>
            </a:r>
          </a:p>
        </p:txBody>
      </p:sp>
      <p:sp>
        <p:nvSpPr>
          <p:cNvPr id="513" name="Phase2"/>
          <p:cNvSpPr/>
          <p:nvPr/>
        </p:nvSpPr>
        <p:spPr>
          <a:xfrm>
            <a:off x="6248400" y="2200000"/>
            <a:ext cx="2743200" cy="2286000"/>
          </a:xfrm>
          <a:prstGeom prst="roundRect">
            <a:avLst>
              <a:gd name="adj" fmla="val 8000"/>
            </a:avLst>
          </a:prstGeom>
          <a:solidFill>
            <a:srgbClr val="3E7A6E"/>
          </a:solidFill>
          <a:ln>
            <a:noFill/>
          </a:ln>
        </p:spPr>
        <p:txBody>
          <a:bodyPr wrap="square" lIns="137160" tIns="91440" rIns="137160" bIns="91440" anchor="ctr"/>
          <a:lstStyle/>
          <a:p>
            <a:pPr algn="ctr">
              <a:buNone/>
            </a:pPr>
            <a:r>
              <a:rPr lang="en-US" sz="1600">
                <a:solidFill>
                  <a:srgbClr val="E8F0ED"/>
                </a:solidFill>
                <a:latin typeface="Calibri"/>
              </a:rPr>
              <a:t>Each Term</a:t>
            </a:r>
          </a:p>
          <a:p>
            <a:pPr algn="ctr">
              <a:buNone/>
            </a:pPr>
            <a:r>
              <a:rPr lang="en-US" sz="2000" b="1">
                <a:solidFill>
                  <a:srgbClr val="FFFFFF"/>
                </a:solidFill>
                <a:latin typeface="Georgia"/>
              </a:rPr>
              <a:t>Ongoing Sessions</a:t>
            </a:r>
          </a:p>
          <a:p>
            <a:pPr algn="ctr">
              <a:buNone/>
            </a:pPr>
            <a:endParaRPr lang="en-US" sz="1600">
              <a:solidFill>
                <a:srgbClr val="E8F0ED"/>
              </a:solidFill>
              <a:latin typeface="Calibri"/>
            </a:endParaRPr>
          </a:p>
          <a:p>
            <a:pPr algn="ctr">
              <a:buNone/>
            </a:pPr>
            <a:r>
              <a:rPr lang="en-US" sz="1600">
                <a:solidFill>
                  <a:srgbClr val="E8F0ED"/>
                </a:solidFill>
                <a:latin typeface="Calibri"/>
              </a:rPr>
              <a:t>Skill development, resources, and Q&amp;A with the advising team</a:t>
            </a:r>
          </a:p>
        </p:txBody>
      </p:sp>
      <p:sp>
        <p:nvSpPr>
          <p:cNvPr id="514" name="Phase3"/>
          <p:cNvSpPr/>
          <p:nvPr/>
        </p:nvSpPr>
        <p:spPr>
          <a:xfrm>
            <a:off x="9144000" y="2200000"/>
            <a:ext cx="2743200" cy="2286000"/>
          </a:xfrm>
          <a:prstGeom prst="roundRect">
            <a:avLst>
              <a:gd name="adj" fmla="val 8000"/>
            </a:avLst>
          </a:prstGeom>
          <a:solidFill>
            <a:srgbClr val="5B8C5A"/>
          </a:solidFill>
          <a:ln>
            <a:noFill/>
          </a:ln>
        </p:spPr>
        <p:txBody>
          <a:bodyPr wrap="square" lIns="137160" tIns="91440" rIns="137160" bIns="91440" anchor="ctr"/>
          <a:lstStyle/>
          <a:p>
            <a:pPr algn="ctr">
              <a:buNone/>
            </a:pPr>
            <a:r>
              <a:rPr lang="en-US" sz="1600">
                <a:solidFill>
                  <a:srgbClr val="E8F0ED"/>
                </a:solidFill>
                <a:latin typeface="Calibri"/>
              </a:rPr>
              <a:t>Year-Round</a:t>
            </a:r>
          </a:p>
          <a:p>
            <a:pPr algn="ctr">
              <a:buNone/>
            </a:pPr>
            <a:r>
              <a:rPr lang="en-US" sz="2000" b="1">
                <a:solidFill>
                  <a:srgbClr val="FFFFFF"/>
                </a:solidFill>
                <a:latin typeface="Georgia"/>
              </a:rPr>
              <a:t>Collaborative Support</a:t>
            </a:r>
          </a:p>
          <a:p>
            <a:pPr algn="ctr">
              <a:buNone/>
            </a:pPr>
            <a:endParaRPr lang="en-US" sz="2000" b="1">
              <a:solidFill>
                <a:srgbClr val="FFFFFF"/>
              </a:solidFill>
              <a:latin typeface="Georgia"/>
            </a:endParaRPr>
          </a:p>
          <a:p>
            <a:pPr algn="ctr">
              <a:buNone/>
            </a:pPr>
            <a:r>
              <a:rPr lang="en-US" sz="1600">
                <a:solidFill>
                  <a:srgbClr val="E8F0ED"/>
                </a:solidFill>
                <a:latin typeface="Calibri"/>
              </a:rPr>
              <a:t>Cohort of 20 faculty working together across two Houses</a:t>
            </a:r>
          </a:p>
        </p:txBody>
      </p:sp>
      <p:sp>
        <p:nvSpPr>
          <p:cNvPr id="520" name="TrainNote"/>
          <p:cNvSpPr/>
          <p:nvPr/>
        </p:nvSpPr>
        <p:spPr>
          <a:xfrm>
            <a:off x="457200" y="4800600"/>
            <a:ext cx="11277600" cy="609600"/>
          </a:xfrm>
          <a:prstGeom prst="rect">
            <a:avLst/>
          </a:prstGeom>
          <a:noFill/>
          <a:ln>
            <a:noFill/>
          </a:ln>
        </p:spPr>
        <p:txBody>
          <a:bodyPr wrap="square" lIns="137160" tIns="45720" rIns="137160" bIns="45720" anchor="t"/>
          <a:lstStyle/>
          <a:p>
            <a:pPr algn="ctr">
              <a:buNone/>
            </a:pPr>
            <a:r>
              <a:rPr lang="en-US" sz="1600">
                <a:solidFill>
                  <a:srgbClr val="2C5F4A"/>
                </a:solidFill>
                <a:latin typeface="Calibri"/>
              </a:rPr>
              <a:t>Training covers: liberal arts advising philosophy, curricular requirements, academic planning tools, navigating student challenges, and coordination with UDO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821F756-B54B-BF48-AC9E-E8155A459E56}"/>
              </a:ext>
            </a:extLst>
          </p:cNvPr>
          <p:cNvSpPr txBox="1"/>
          <p:nvPr/>
        </p:nvSpPr>
        <p:spPr>
          <a:xfrm>
            <a:off x="457200" y="381000"/>
            <a:ext cx="11277600" cy="52322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>
              <a:buNone/>
            </a:pPr>
            <a:r>
              <a:rPr lang="en-US" sz="3200" b="1">
                <a:solidFill>
                  <a:srgbClr val="1E3A2F"/>
                </a:solidFill>
                <a:latin typeface="Georgia"/>
              </a:rPr>
              <a:t>Training &amp; Support</a:t>
            </a:r>
          </a:p>
        </p:txBody>
      </p:sp>
    </p:spTree>
    <p:extLst>
      <p:ext uri="{BB962C8B-B14F-4D97-AF65-F5344CB8AC3E}">
        <p14:creationId xmlns:p14="http://schemas.microsoft.com/office/powerpoint/2010/main" val="948364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Timeline"/>
          <p:cNvSpPr/>
          <p:nvPr/>
        </p:nvSpPr>
        <p:spPr>
          <a:xfrm>
            <a:off x="457200" y="2743200"/>
            <a:ext cx="11277600" cy="38100"/>
          </a:xfrm>
          <a:prstGeom prst="rect">
            <a:avLst/>
          </a:prstGeom>
          <a:solidFill>
            <a:srgbClr val="C4A35A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10" name="Dot0"/>
          <p:cNvSpPr/>
          <p:nvPr/>
        </p:nvSpPr>
        <p:spPr>
          <a:xfrm>
            <a:off x="609600" y="2686050"/>
            <a:ext cx="152400" cy="152400"/>
          </a:xfrm>
          <a:prstGeom prst="ellipse">
            <a:avLst/>
          </a:prstGeom>
          <a:solidFill>
            <a:srgbClr val="00693E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20" name="MilestoneText0"/>
          <p:cNvSpPr/>
          <p:nvPr/>
        </p:nvSpPr>
        <p:spPr>
          <a:xfrm>
            <a:off x="228600" y="1508760"/>
            <a:ext cx="2413000" cy="1143000"/>
          </a:xfrm>
          <a:prstGeom prst="rect">
            <a:avLst/>
          </a:prstGeom>
          <a:noFill/>
          <a:ln>
            <a:noFill/>
          </a:ln>
        </p:spPr>
        <p:txBody>
          <a:bodyPr wrap="square" lIns="45720" tIns="45720" rIns="45720" bIns="45720" anchor="b"/>
          <a:lstStyle/>
          <a:p>
            <a:pPr algn="ctr">
              <a:buNone/>
            </a:pPr>
            <a:r>
              <a:rPr lang="en-US" sz="1700" b="1">
                <a:solidFill>
                  <a:srgbClr val="00693E"/>
                </a:solidFill>
                <a:latin typeface="Georgia"/>
              </a:rPr>
              <a:t>Spring 2026</a:t>
            </a:r>
          </a:p>
          <a:p>
            <a:pPr algn="ctr">
              <a:buNone/>
            </a:pPr>
            <a:r>
              <a:rPr lang="en-US" sz="1500">
                <a:solidFill>
                  <a:srgbClr val="2C5F4A"/>
                </a:solidFill>
                <a:latin typeface="Calibri"/>
              </a:rPr>
              <a:t>Applications open
Training design
House selection</a:t>
            </a:r>
          </a:p>
        </p:txBody>
      </p:sp>
      <p:sp>
        <p:nvSpPr>
          <p:cNvPr id="711" name="Dot1"/>
          <p:cNvSpPr/>
          <p:nvPr/>
        </p:nvSpPr>
        <p:spPr>
          <a:xfrm>
            <a:off x="2971800" y="2686050"/>
            <a:ext cx="152400" cy="152400"/>
          </a:xfrm>
          <a:prstGeom prst="ellipse">
            <a:avLst/>
          </a:prstGeom>
          <a:solidFill>
            <a:srgbClr val="00693E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21" name="MilestoneText1"/>
          <p:cNvSpPr/>
          <p:nvPr/>
        </p:nvSpPr>
        <p:spPr>
          <a:xfrm>
            <a:off x="1841500" y="2872740"/>
            <a:ext cx="2413000" cy="1143000"/>
          </a:xfrm>
          <a:prstGeom prst="rect">
            <a:avLst/>
          </a:prstGeom>
          <a:noFill/>
          <a:ln>
            <a:noFill/>
          </a:ln>
        </p:spPr>
        <p:txBody>
          <a:bodyPr wrap="square" lIns="45720" tIns="45720" rIns="45720" bIns="45720" anchor="t"/>
          <a:lstStyle/>
          <a:p>
            <a:pPr algn="ctr">
              <a:buNone/>
            </a:pPr>
            <a:r>
              <a:rPr lang="en-US" sz="1700" b="1">
                <a:solidFill>
                  <a:srgbClr val="00693E"/>
                </a:solidFill>
                <a:latin typeface="Georgia"/>
              </a:rPr>
              <a:t>Summer 2026</a:t>
            </a:r>
          </a:p>
          <a:p>
            <a:pPr algn="ctr">
              <a:buNone/>
            </a:pPr>
            <a:r>
              <a:rPr lang="en-US" sz="1500">
                <a:solidFill>
                  <a:srgbClr val="2C5F4A"/>
                </a:solidFill>
                <a:latin typeface="Calibri"/>
              </a:rPr>
              <a:t>Core training retreat
Student matching
Orientation prep</a:t>
            </a:r>
          </a:p>
        </p:txBody>
      </p:sp>
      <p:sp>
        <p:nvSpPr>
          <p:cNvPr id="712" name="Dot2"/>
          <p:cNvSpPr/>
          <p:nvPr/>
        </p:nvSpPr>
        <p:spPr>
          <a:xfrm>
            <a:off x="5334000" y="2686050"/>
            <a:ext cx="152400" cy="152400"/>
          </a:xfrm>
          <a:prstGeom prst="ellipse">
            <a:avLst/>
          </a:prstGeom>
          <a:solidFill>
            <a:srgbClr val="00693E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22" name="MilestoneText2"/>
          <p:cNvSpPr/>
          <p:nvPr/>
        </p:nvSpPr>
        <p:spPr>
          <a:xfrm>
            <a:off x="4203700" y="1508760"/>
            <a:ext cx="2413000" cy="1143000"/>
          </a:xfrm>
          <a:prstGeom prst="rect">
            <a:avLst/>
          </a:prstGeom>
          <a:noFill/>
          <a:ln>
            <a:noFill/>
          </a:ln>
        </p:spPr>
        <p:txBody>
          <a:bodyPr wrap="square" lIns="45720" tIns="45720" rIns="45720" bIns="45720" anchor="b"/>
          <a:lstStyle/>
          <a:p>
            <a:pPr algn="ctr">
              <a:buNone/>
            </a:pPr>
            <a:r>
              <a:rPr lang="en-US" sz="1700" b="1">
                <a:solidFill>
                  <a:srgbClr val="00693E"/>
                </a:solidFill>
                <a:latin typeface="Georgia"/>
              </a:rPr>
              <a:t>Fall 2026</a:t>
            </a:r>
          </a:p>
          <a:p>
            <a:pPr algn="ctr">
              <a:buNone/>
            </a:pPr>
            <a:r>
              <a:rPr lang="en-US" sz="1500">
                <a:solidFill>
                  <a:srgbClr val="2C5F4A"/>
                </a:solidFill>
                <a:latin typeface="Calibri"/>
              </a:rPr>
              <a:t>Pilot launches
~400 students
20 advisors in 2 Houses</a:t>
            </a:r>
          </a:p>
        </p:txBody>
      </p:sp>
      <p:sp>
        <p:nvSpPr>
          <p:cNvPr id="713" name="Dot3"/>
          <p:cNvSpPr/>
          <p:nvPr/>
        </p:nvSpPr>
        <p:spPr>
          <a:xfrm>
            <a:off x="7696200" y="2686050"/>
            <a:ext cx="152400" cy="152400"/>
          </a:xfrm>
          <a:prstGeom prst="ellipse">
            <a:avLst/>
          </a:prstGeom>
          <a:solidFill>
            <a:srgbClr val="3E7A6E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23" name="MilestoneText3"/>
          <p:cNvSpPr/>
          <p:nvPr/>
        </p:nvSpPr>
        <p:spPr>
          <a:xfrm>
            <a:off x="6565900" y="2872740"/>
            <a:ext cx="2413000" cy="1143000"/>
          </a:xfrm>
          <a:prstGeom prst="rect">
            <a:avLst/>
          </a:prstGeom>
          <a:noFill/>
          <a:ln>
            <a:noFill/>
          </a:ln>
        </p:spPr>
        <p:txBody>
          <a:bodyPr wrap="square" lIns="45720" tIns="45720" rIns="45720" bIns="45720" anchor="t"/>
          <a:lstStyle/>
          <a:p>
            <a:pPr algn="ctr">
              <a:buNone/>
            </a:pPr>
            <a:r>
              <a:rPr lang="en-US" sz="1700" b="1">
                <a:solidFill>
                  <a:srgbClr val="3E7A6E"/>
                </a:solidFill>
                <a:latin typeface="Georgia"/>
              </a:rPr>
              <a:t>Winter–Spring 2027</a:t>
            </a:r>
          </a:p>
          <a:p>
            <a:pPr algn="ctr">
              <a:buNone/>
            </a:pPr>
            <a:r>
              <a:rPr lang="en-US" sz="1500">
                <a:solidFill>
                  <a:srgbClr val="2C5F4A"/>
                </a:solidFill>
                <a:latin typeface="Calibri"/>
              </a:rPr>
              <a:t>Assessment
Iteration planning
Scale recruitment</a:t>
            </a:r>
          </a:p>
        </p:txBody>
      </p:sp>
      <p:sp>
        <p:nvSpPr>
          <p:cNvPr id="714" name="Dot4"/>
          <p:cNvSpPr/>
          <p:nvPr/>
        </p:nvSpPr>
        <p:spPr>
          <a:xfrm>
            <a:off x="10058400" y="2686050"/>
            <a:ext cx="152400" cy="152400"/>
          </a:xfrm>
          <a:prstGeom prst="ellipse">
            <a:avLst/>
          </a:prstGeom>
          <a:solidFill>
            <a:srgbClr val="D4785C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24" name="MilestoneText4"/>
          <p:cNvSpPr/>
          <p:nvPr/>
        </p:nvSpPr>
        <p:spPr>
          <a:xfrm>
            <a:off x="8928100" y="1508760"/>
            <a:ext cx="2413000" cy="1143000"/>
          </a:xfrm>
          <a:prstGeom prst="rect">
            <a:avLst/>
          </a:prstGeom>
          <a:noFill/>
          <a:ln>
            <a:noFill/>
          </a:ln>
        </p:spPr>
        <p:txBody>
          <a:bodyPr wrap="square" lIns="45720" tIns="45720" rIns="45720" bIns="45720" anchor="b"/>
          <a:lstStyle/>
          <a:p>
            <a:pPr algn="ctr">
              <a:buNone/>
            </a:pPr>
            <a:r>
              <a:rPr lang="en-US" sz="1700" b="1">
                <a:solidFill>
                  <a:srgbClr val="D4785C"/>
                </a:solidFill>
                <a:latin typeface="Georgia"/>
              </a:rPr>
              <a:t>Fall 2027</a:t>
            </a:r>
          </a:p>
          <a:p>
            <a:pPr algn="ctr">
              <a:buNone/>
            </a:pPr>
            <a:r>
              <a:rPr lang="en-US" sz="1500">
                <a:solidFill>
                  <a:srgbClr val="2C5F4A"/>
                </a:solidFill>
                <a:latin typeface="Calibri"/>
              </a:rPr>
              <a:t>Full launch
All incoming students
Revised model</a:t>
            </a:r>
          </a:p>
        </p:txBody>
      </p:sp>
      <p:sp>
        <p:nvSpPr>
          <p:cNvPr id="750" name="YouAreHere"/>
          <p:cNvSpPr/>
          <p:nvPr/>
        </p:nvSpPr>
        <p:spPr>
          <a:xfrm>
            <a:off x="457200" y="4800600"/>
            <a:ext cx="112776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/>
          <a:lstStyle/>
          <a:p>
            <a:pPr algn="ctr">
              <a:buNone/>
            </a:pPr>
            <a:r>
              <a:rPr lang="en-US" sz="1800" b="1">
                <a:solidFill>
                  <a:srgbClr val="C4A35A"/>
                </a:solidFill>
                <a:latin typeface="Georgia"/>
              </a:rPr>
              <a:t>Applications open now, rolling review starts April 6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98E149-52E8-FE4D-A938-8B869CDCD629}"/>
              </a:ext>
            </a:extLst>
          </p:cNvPr>
          <p:cNvSpPr txBox="1"/>
          <p:nvPr/>
        </p:nvSpPr>
        <p:spPr>
          <a:xfrm>
            <a:off x="457200" y="381000"/>
            <a:ext cx="11277600" cy="52322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>
              <a:buNone/>
            </a:pPr>
            <a:r>
              <a:rPr lang="en-US" sz="3200" b="1">
                <a:solidFill>
                  <a:srgbClr val="1E3A2F"/>
                </a:solidFill>
                <a:latin typeface="Georgia"/>
              </a:rPr>
              <a:t>Timeline &amp; What Comes Next</a:t>
            </a:r>
          </a:p>
        </p:txBody>
      </p:sp>
    </p:spTree>
    <p:extLst>
      <p:ext uri="{BB962C8B-B14F-4D97-AF65-F5344CB8AC3E}">
        <p14:creationId xmlns:p14="http://schemas.microsoft.com/office/powerpoint/2010/main" val="985513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CTA"/>
          <p:cNvSpPr/>
          <p:nvPr/>
        </p:nvSpPr>
        <p:spPr>
          <a:xfrm>
            <a:off x="457200" y="1219200"/>
            <a:ext cx="11277600" cy="914400"/>
          </a:xfrm>
          <a:prstGeom prst="roundRect">
            <a:avLst>
              <a:gd name="adj" fmla="val 16667"/>
            </a:avLst>
          </a:prstGeom>
          <a:solidFill>
            <a:srgbClr val="00693E"/>
          </a:solidFill>
          <a:ln>
            <a:noFill/>
          </a:ln>
        </p:spPr>
        <p:txBody>
          <a:bodyPr wrap="square" lIns="137160" tIns="68580" rIns="137160" bIns="68580" anchor="ctr"/>
          <a:lstStyle/>
          <a:p>
            <a:pPr algn="ctr">
              <a:buNone/>
            </a:pPr>
            <a:r>
              <a:rPr lang="en-US" sz="2400" b="1" dirty="0">
                <a:solidFill>
                  <a:srgbClr val="FFFFFF"/>
                </a:solidFill>
                <a:latin typeface="Georgia"/>
              </a:rPr>
              <a:t>Apply at </a:t>
            </a:r>
            <a:r>
              <a:rPr lang="en-US" sz="2400" b="1" dirty="0" err="1">
                <a:solidFill>
                  <a:srgbClr val="FFFFFF"/>
                </a:solidFill>
                <a:latin typeface="Georgia"/>
              </a:rPr>
              <a:t>dartgo.org</a:t>
            </a:r>
            <a:r>
              <a:rPr lang="en-US" sz="2400" b="1" dirty="0">
                <a:solidFill>
                  <a:srgbClr val="FFFFFF"/>
                </a:solidFill>
                <a:latin typeface="Georgia"/>
              </a:rPr>
              <a:t>/</a:t>
            </a:r>
            <a:r>
              <a:rPr lang="en-US" sz="2400" b="1" dirty="0" err="1">
                <a:solidFill>
                  <a:srgbClr val="FFFFFF"/>
                </a:solidFill>
                <a:latin typeface="Georgia"/>
              </a:rPr>
              <a:t>advising_pilot</a:t>
            </a:r>
            <a:endParaRPr lang="en-US" sz="2400" b="1" dirty="0">
              <a:solidFill>
                <a:srgbClr val="FFFFFF"/>
              </a:solidFill>
              <a:latin typeface="Georgia"/>
            </a:endParaRPr>
          </a:p>
          <a:p>
            <a:pPr algn="ctr">
              <a:buNone/>
            </a:pPr>
            <a:r>
              <a:rPr lang="en-US" sz="1800" dirty="0">
                <a:solidFill>
                  <a:srgbClr val="E8F0ED"/>
                </a:solidFill>
                <a:latin typeface="Calibri"/>
              </a:rPr>
              <a:t>Rolling review begins April 6, 2026</a:t>
            </a:r>
          </a:p>
        </p:txBody>
      </p:sp>
      <p:sp>
        <p:nvSpPr>
          <p:cNvPr id="810" name="Info0"/>
          <p:cNvSpPr/>
          <p:nvPr/>
        </p:nvSpPr>
        <p:spPr>
          <a:xfrm>
            <a:off x="457200" y="2438400"/>
            <a:ext cx="3505200" cy="1828800"/>
          </a:xfrm>
          <a:prstGeom prst="roundRect">
            <a:avLst>
              <a:gd name="adj" fmla="val 8000"/>
            </a:avLst>
          </a:prstGeom>
          <a:solidFill>
            <a:srgbClr val="3E7A6E"/>
          </a:solidFill>
          <a:ln>
            <a:noFill/>
          </a:ln>
        </p:spPr>
        <p:txBody>
          <a:bodyPr wrap="square" lIns="137160" tIns="91440" rIns="137160" bIns="91440" anchor="ctr"/>
          <a:lstStyle/>
          <a:p>
            <a:pPr algn="ctr">
              <a:buNone/>
            </a:pPr>
            <a:r>
              <a:rPr lang="en-US" sz="2000" b="1" dirty="0">
                <a:solidFill>
                  <a:srgbClr val="FFFFFF"/>
                </a:solidFill>
                <a:latin typeface="Georgia"/>
              </a:rPr>
              <a:t>Reach out to us</a:t>
            </a:r>
          </a:p>
          <a:p>
            <a:pPr algn="ctr">
              <a:buNone/>
            </a:pPr>
            <a:r>
              <a:rPr lang="en-US" sz="1800" dirty="0">
                <a:solidFill>
                  <a:srgbClr val="E8F0ED"/>
                </a:solidFill>
                <a:latin typeface="Calibri"/>
              </a:rPr>
              <a:t>Advising Group Members: Scott </a:t>
            </a:r>
            <a:r>
              <a:rPr lang="en-US" sz="1800" dirty="0" err="1">
                <a:solidFill>
                  <a:srgbClr val="E8F0ED"/>
                </a:solidFill>
                <a:latin typeface="Calibri"/>
              </a:rPr>
              <a:t>Pauls</a:t>
            </a:r>
            <a:r>
              <a:rPr lang="en-US" sz="1800" dirty="0">
                <a:solidFill>
                  <a:srgbClr val="E8F0ED"/>
                </a:solidFill>
                <a:latin typeface="Calibri"/>
              </a:rPr>
              <a:t>, Mary Nyhan, Natalie Hoyt, Ryan Hickox, Francine </a:t>
            </a:r>
            <a:r>
              <a:rPr lang="en-US" sz="1800" dirty="0" err="1">
                <a:solidFill>
                  <a:srgbClr val="E8F0ED"/>
                </a:solidFill>
                <a:latin typeface="Calibri"/>
              </a:rPr>
              <a:t>A’Ness</a:t>
            </a:r>
            <a:r>
              <a:rPr lang="en-US" sz="1800" dirty="0">
                <a:solidFill>
                  <a:srgbClr val="E8F0ED"/>
                </a:solidFill>
                <a:latin typeface="Calibri"/>
              </a:rPr>
              <a:t>, Tim Baker</a:t>
            </a:r>
          </a:p>
        </p:txBody>
      </p:sp>
      <p:sp>
        <p:nvSpPr>
          <p:cNvPr id="811" name="Info1"/>
          <p:cNvSpPr/>
          <p:nvPr/>
        </p:nvSpPr>
        <p:spPr>
          <a:xfrm>
            <a:off x="4114800" y="2438400"/>
            <a:ext cx="3505200" cy="1828800"/>
          </a:xfrm>
          <a:prstGeom prst="roundRect">
            <a:avLst>
              <a:gd name="adj" fmla="val 8000"/>
            </a:avLst>
          </a:prstGeom>
          <a:solidFill>
            <a:srgbClr val="C4A35A"/>
          </a:solidFill>
          <a:ln>
            <a:noFill/>
          </a:ln>
        </p:spPr>
        <p:txBody>
          <a:bodyPr wrap="square" lIns="137160" tIns="91440" rIns="137160" bIns="91440" anchor="ctr"/>
          <a:lstStyle/>
          <a:p>
            <a:pPr algn="ctr">
              <a:buNone/>
            </a:pPr>
            <a:r>
              <a:rPr lang="en-US" sz="2000" b="1" dirty="0">
                <a:solidFill>
                  <a:srgbClr val="FFFFFF"/>
                </a:solidFill>
                <a:latin typeface="Georgia"/>
              </a:rPr>
              <a:t>More Questions?</a:t>
            </a:r>
          </a:p>
          <a:p>
            <a:pPr algn="ctr">
              <a:buNone/>
            </a:pPr>
            <a:r>
              <a:rPr lang="en-US" sz="1800" dirty="0">
                <a:solidFill>
                  <a:srgbClr val="E8F0ED"/>
                </a:solidFill>
                <a:latin typeface="Calibri"/>
              </a:rPr>
              <a:t>Tim Baker
</a:t>
            </a:r>
            <a:r>
              <a:rPr lang="en-US" sz="1800" dirty="0" err="1">
                <a:solidFill>
                  <a:srgbClr val="E8F0ED"/>
                </a:solidFill>
                <a:latin typeface="Calibri"/>
              </a:rPr>
              <a:t>tbaker@dartmouth.edu</a:t>
            </a:r>
            <a:endParaRPr lang="en-US" sz="1800" dirty="0">
              <a:solidFill>
                <a:srgbClr val="E8F0ED"/>
              </a:solidFill>
              <a:latin typeface="Calibri"/>
            </a:endParaRPr>
          </a:p>
        </p:txBody>
      </p:sp>
      <p:sp>
        <p:nvSpPr>
          <p:cNvPr id="812" name="Info2"/>
          <p:cNvSpPr/>
          <p:nvPr/>
        </p:nvSpPr>
        <p:spPr>
          <a:xfrm>
            <a:off x="7772400" y="2438400"/>
            <a:ext cx="3505200" cy="1828800"/>
          </a:xfrm>
          <a:prstGeom prst="roundRect">
            <a:avLst>
              <a:gd name="adj" fmla="val 8000"/>
            </a:avLst>
          </a:prstGeom>
          <a:solidFill>
            <a:srgbClr val="5B8C5A"/>
          </a:solidFill>
          <a:ln>
            <a:noFill/>
          </a:ln>
        </p:spPr>
        <p:txBody>
          <a:bodyPr wrap="square" lIns="137160" tIns="91440" rIns="137160" bIns="91440" anchor="ctr"/>
          <a:lstStyle/>
          <a:p>
            <a:pPr algn="ctr">
              <a:buNone/>
            </a:pPr>
            <a:r>
              <a:rPr lang="en-US" sz="2000" b="1">
                <a:solidFill>
                  <a:srgbClr val="FFFFFF"/>
                </a:solidFill>
                <a:latin typeface="Georgia"/>
              </a:rPr>
              <a:t>Open to All Faculty</a:t>
            </a:r>
          </a:p>
          <a:p>
            <a:pPr algn="ctr">
              <a:buNone/>
            </a:pPr>
            <a:r>
              <a:rPr lang="en-US" sz="1800">
                <a:solidFill>
                  <a:srgbClr val="E8F0ED"/>
                </a:solidFill>
                <a:latin typeface="Calibri"/>
              </a:rPr>
              <a:t>Tenure-line and teaching faculty
No prior advising experience needed</a:t>
            </a:r>
          </a:p>
        </p:txBody>
      </p:sp>
      <p:sp>
        <p:nvSpPr>
          <p:cNvPr id="820" name="Closing"/>
          <p:cNvSpPr/>
          <p:nvPr/>
        </p:nvSpPr>
        <p:spPr>
          <a:xfrm>
            <a:off x="457200" y="4445000"/>
            <a:ext cx="9398000" cy="762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/>
          <a:lstStyle/>
          <a:p>
            <a:pPr algn="ctr">
              <a:buNone/>
            </a:pPr>
            <a:r>
              <a:rPr lang="en-US" sz="2000" i="1">
                <a:solidFill>
                  <a:srgbClr val="2C5F4A"/>
                </a:solidFill>
                <a:latin typeface="Georgia"/>
              </a:rPr>
              <a:t>Findings from this pilot will directly shape the future of advising at Dartmouth.</a:t>
            </a:r>
          </a:p>
          <a:p>
            <a:pPr algn="ctr">
              <a:buNone/>
            </a:pPr>
            <a:r>
              <a:rPr lang="en-US" sz="2000" i="1">
                <a:solidFill>
                  <a:srgbClr val="2C5F4A"/>
                </a:solidFill>
                <a:latin typeface="Georgia"/>
              </a:rPr>
              <a:t>We hope you’ll consider joining us in this meaningful work.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71BD44-2087-C745-8E25-59EC6BA2A9E0}"/>
              </a:ext>
            </a:extLst>
          </p:cNvPr>
          <p:cNvSpPr txBox="1"/>
          <p:nvPr/>
        </p:nvSpPr>
        <p:spPr>
          <a:xfrm>
            <a:off x="457200" y="381000"/>
            <a:ext cx="11277600" cy="52322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>
              <a:buNone/>
            </a:pPr>
            <a:r>
              <a:rPr lang="en-US" sz="3200" b="1">
                <a:solidFill>
                  <a:srgbClr val="1E3A2F"/>
                </a:solidFill>
                <a:latin typeface="Georgia"/>
              </a:rPr>
              <a:t>Get Involved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957997-622E-F373-AA4F-085C6548D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00" y="4445000"/>
            <a:ext cx="1524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708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artmouth Advising">
      <a:dk1>
        <a:srgbClr val="1E3A2F"/>
      </a:dk1>
      <a:lt1>
        <a:srgbClr val="FAFAF5"/>
      </a:lt1>
      <a:dk2>
        <a:srgbClr val="2C5F4A"/>
      </a:dk2>
      <a:lt2>
        <a:srgbClr val="EDE8DF"/>
      </a:lt2>
      <a:accent1>
        <a:srgbClr val="00693E"/>
      </a:accent1>
      <a:accent2>
        <a:srgbClr val="C4A35A"/>
      </a:accent2>
      <a:accent3>
        <a:srgbClr val="5B8C5A"/>
      </a:accent3>
      <a:accent4>
        <a:srgbClr val="D4785C"/>
      </a:accent4>
      <a:accent5>
        <a:srgbClr val="3E7A6E"/>
      </a:accent5>
      <a:accent6>
        <a:srgbClr val="8B6E4E"/>
      </a:accent6>
      <a:hlink>
        <a:srgbClr val="467886"/>
      </a:hlink>
      <a:folHlink>
        <a:srgbClr val="96607D"/>
      </a:folHlink>
    </a:clrScheme>
    <a:fontScheme name="Advising Pilot">
      <a:majorFont>
        <a:latin typeface="Georgia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2EAD0A70-3EF3-2D48-9BC7-21FF42605F46}">
  <we:reference id="wa200010001" version="1.0.0.1" store="en-US" storeType="OMEX"/>
  <we:alternateReferences>
    <we:reference id="WA200010001" version="1.0.0.1" store="" storeType="OMEX"/>
  </we:alternateReferences>
  <we:properties>
    <we:property name="Office.AutoShowTaskpaneWithDocument" value="true"/>
    <we:property name="claude.fileId" value="&quot;635dfeef-7d9c-4d6c-9c64-a7f494c4d8f6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752</Words>
  <Application>Microsoft Macintosh PowerPoint</Application>
  <PresentationFormat>Widescreen</PresentationFormat>
  <Paragraphs>115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Timothy M. Baker</dc:creator>
  <cp:lastModifiedBy>Timothy M. Baker</cp:lastModifiedBy>
  <cp:revision>6</cp:revision>
  <dcterms:created xsi:type="dcterms:W3CDTF">2026-03-18T18:18:28Z</dcterms:created>
  <dcterms:modified xsi:type="dcterms:W3CDTF">2026-04-03T17:45:35Z</dcterms:modified>
</cp:coreProperties>
</file>